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1503" r:id="rId2"/>
    <p:sldId id="11505" r:id="rId3"/>
    <p:sldId id="11532" r:id="rId4"/>
    <p:sldId id="11533" r:id="rId5"/>
    <p:sldId id="11534" r:id="rId6"/>
    <p:sldId id="11535" r:id="rId7"/>
    <p:sldId id="11536" r:id="rId8"/>
    <p:sldId id="11537" r:id="rId9"/>
    <p:sldId id="11479" r:id="rId10"/>
    <p:sldId id="1151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475B4-865B-45AB-98FB-4428F581068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83A5D-7079-47D0-A133-59D5A1CFEB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1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6362E-68BA-4416-8074-07DB16C4D869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074310-632E-42EC-BAF9-21EE231F9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E77BC33-DF22-49F1-B490-BE1ED2A68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BBF4E07-C71D-48E2-AC43-B6D0F12D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F83918A-2D2B-4433-985F-87B5A1F3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698FBE8-E41C-44C2-B7D0-6246FF6B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8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C53B96E-0D43-439E-B62E-C1EA3E0D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B9E198D-624B-40A0-A865-4D279245F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95C8CD3-8830-49C7-841E-3832A09B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2A41AD0-DCCB-4308-BFAE-D8F678A3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6AD4BC1-DD6C-4038-9FDC-9189840A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3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29E8D5A-6AF2-4FE1-B8EA-B53FB1DC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A3511BB-6BC2-42C9-B4A1-E903CFC66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A3ECC82-7ADD-4887-9240-E8953559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93A9D09-E403-4246-A617-E09D5D77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ADBABD8-1084-4B08-B24E-E6700B26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45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9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ACDB93-1C90-4786-8734-C90CCA0A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A62B2A6-29BD-49AA-BF70-7AF74E90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34882B-DB83-430D-BECA-5E914A34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CE0684-1749-4740-885D-80E79CA0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0C4AF8-3D0C-48EA-BCCB-9367B4DC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39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4C8C92F-5CE8-4DFF-B23E-DB1229B8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F66582C-FE33-446F-979A-DB2E052F1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9E752C-A15A-4643-B55E-6C475B22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0420C25-8741-46AE-9508-2E0B759F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7BD349-3929-4979-91BB-FBB3A856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5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44F432-4E22-49C0-B7E0-D4229F5F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60CD5C5-91AF-4AFA-8142-C53D519ED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68BD328-6CD7-47B7-B45D-766F9A127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E4B0600-6D72-4492-98B9-9F22B6E6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9FF15C3-AB58-4282-9366-FCD8BB55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3607452-220D-454F-B86B-4ED6586D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57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B35EA0-B101-4DD5-BCEF-60A6AADB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4EF0129-D324-40F4-951B-13890192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D81F683-0C5E-4FC1-9820-BE9D31BE0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D736035-4017-4094-9E4A-45BFD32B9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1F04BDD-F8A3-4661-820E-6CB48D406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45D27DC-3F14-42F5-A34A-B4FA5935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9CF94DB-352C-42E8-B5C9-8D7569C2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07B22BB-0721-4D6D-90C5-6585C2F1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19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23EF9F-D4A6-4005-AA66-568EB875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CD1E0AA-872D-459E-8AC2-198FA989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585CACE-1A7A-4EB6-9BDB-3610F298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29A8870-59F5-40E5-A710-1C671E94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4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A2B9D9-D24F-42DA-9C77-B16F8B8E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90DDABF-1406-44A9-8358-59DBA1CF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62A9699-F78C-43B8-8AA3-7872AAAC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1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D19BD8-9DB1-4BE2-B61C-F33E0CE5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CCD720D-26A7-4134-A14F-1D25BCFD1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A886CDB-D826-4FAE-9875-A2D155D40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E721F53-1227-41B3-B3AF-0840D370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F1FE407-36F6-4F2E-8BA6-9A7D88C5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EFE830A-D016-4689-A792-C0F75C27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7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A800192-3AD8-498D-A26C-ACCE7519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4840E72-D591-4FC8-8D03-7FAA37179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D88163C-B9C0-4FCC-8875-85D4BB9DB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3B8A48A-F424-4BAC-AA37-281C4D00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1B53E09-820A-4AE1-B984-35BAF07B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3AFE17C-F749-453F-93C4-3C601F40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6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E1236A3-4299-43C9-93DD-045C39AD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1E00B0F-BCA2-4ACE-BEC8-12C24C4A4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1BCDFD9-B3FC-41A2-A934-98B586993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9D60C-A4E4-41B2-A131-C27114CE8088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39DE1F5-4103-4D46-A6DC-C06794B7F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A7A4B5-1A59-4669-BADB-34F1485C1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05A1-3864-49DD-B7FC-1138E82DB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3.png"/><Relationship Id="rId5" Type="http://schemas.openxmlformats.org/officeDocument/2006/relationships/tags" Target="../tags/tag9.xml"/><Relationship Id="rId10" Type="http://schemas.openxmlformats.org/officeDocument/2006/relationships/image" Target="../media/image5.jpeg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5.xml"/><Relationship Id="rId10" Type="http://schemas.openxmlformats.org/officeDocument/2006/relationships/image" Target="../media/image3.png"/><Relationship Id="rId4" Type="http://schemas.openxmlformats.org/officeDocument/2006/relationships/tags" Target="../tags/tag14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7.jpeg"/><Relationship Id="rId5" Type="http://schemas.openxmlformats.org/officeDocument/2006/relationships/tags" Target="../tags/tag20.xml"/><Relationship Id="rId10" Type="http://schemas.openxmlformats.org/officeDocument/2006/relationships/image" Target="../media/image6.jpeg"/><Relationship Id="rId4" Type="http://schemas.openxmlformats.org/officeDocument/2006/relationships/tags" Target="../tags/tag19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3.png"/><Relationship Id="rId2" Type="http://schemas.openxmlformats.org/officeDocument/2006/relationships/tags" Target="../tags/tag23.xml"/><Relationship Id="rId16" Type="http://schemas.openxmlformats.org/officeDocument/2006/relationships/image" Target="../media/image10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11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4.png"/><Relationship Id="rId5" Type="http://schemas.openxmlformats.org/officeDocument/2006/relationships/tags" Target="../tags/tag35.xml"/><Relationship Id="rId10" Type="http://schemas.openxmlformats.org/officeDocument/2006/relationships/image" Target="../media/image3.png"/><Relationship Id="rId4" Type="http://schemas.openxmlformats.org/officeDocument/2006/relationships/tags" Target="../tags/tag34.xml"/><Relationship Id="rId9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3.jpe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.png"/><Relationship Id="rId5" Type="http://schemas.openxmlformats.org/officeDocument/2006/relationships/tags" Target="../tags/tag42.xml"/><Relationship Id="rId10" Type="http://schemas.openxmlformats.org/officeDocument/2006/relationships/image" Target="../media/image12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3.png"/><Relationship Id="rId5" Type="http://schemas.openxmlformats.org/officeDocument/2006/relationships/tags" Target="../tags/tag49.xml"/><Relationship Id="rId10" Type="http://schemas.openxmlformats.org/officeDocument/2006/relationships/image" Target="../media/image14.jpeg"/><Relationship Id="rId4" Type="http://schemas.openxmlformats.org/officeDocument/2006/relationships/tags" Target="../tags/tag48.xml"/><Relationship Id="rId9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4.xml"/><Relationship Id="rId21" Type="http://schemas.openxmlformats.org/officeDocument/2006/relationships/image" Target="../media/image4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1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" y="1206500"/>
            <a:ext cx="12192000" cy="4445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10848975" y="2863215"/>
            <a:ext cx="539115" cy="5391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8号-创中黑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 rot="775672">
            <a:off x="2143627" y="1899948"/>
            <a:ext cx="2171700" cy="2171700"/>
          </a:xfrm>
          <a:prstGeom prst="ellipse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/>
            <a:stretch>
              <a:fillRect l="-50000" t="-30000"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8号-创中黑" panose="000005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92020" y="2355215"/>
            <a:ext cx="912177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kern="100" dirty="0" smtClean="0">
                <a:ln w="12192" cmpd="dbl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汉仪铸字卡酷体W" panose="00020600040101010101" charset="-122"/>
                <a:cs typeface="Arial Black" panose="020B0A04020102020204" pitchFamily="34" charset="0"/>
                <a:sym typeface="+mn-ea"/>
              </a:rPr>
              <a:t>N</a:t>
            </a:r>
            <a:r>
              <a:rPr lang="sk-SK" altLang="zh-CN" sz="8000" kern="100" dirty="0" smtClean="0">
                <a:ln w="12192" cmpd="dbl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汉仪铸字卡酷体W" panose="00020600040101010101" charset="-122"/>
                <a:cs typeface="Arial Black" panose="020B0A04020102020204" pitchFamily="34" charset="0"/>
                <a:sym typeface="+mn-ea"/>
              </a:rPr>
              <a:t>ové Funkcie</a:t>
            </a:r>
            <a:endParaRPr lang="en-US" altLang="zh-CN" sz="8000" kern="100" dirty="0">
              <a:ln w="12192" cmpd="dbl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汉仪铸字卡酷体W" panose="00020600040101010101" charset="-122"/>
              <a:cs typeface="Arial Black" panose="020B0A04020102020204" pitchFamily="34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89680" y="3695041"/>
            <a:ext cx="7744216" cy="587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altLang="zh-CN" sz="2800" b="1" kern="100" dirty="0">
                <a:ln w="12192" cmpd="dbl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汉仪铸字卡酷体W" panose="00020600040101010101" charset="-122"/>
                <a:cs typeface="Arial" panose="020B0604020202020204" pitchFamily="34" charset="0"/>
                <a:sym typeface="+mn-ea"/>
              </a:rPr>
              <a:t> TLG </a:t>
            </a:r>
            <a:r>
              <a:rPr lang="en-US" altLang="zh-CN" sz="2800" b="1" kern="100" dirty="0" smtClean="0">
                <a:ln w="12192" cmpd="dbl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汉仪铸字卡酷体W" panose="00020600040101010101" charset="-122"/>
                <a:cs typeface="Arial" panose="020B0604020202020204" pitchFamily="34" charset="0"/>
                <a:sym typeface="+mn-ea"/>
              </a:rPr>
              <a:t>S</a:t>
            </a:r>
            <a:r>
              <a:rPr lang="sk-SK" altLang="zh-CN" sz="2800" b="1" kern="100" dirty="0" smtClean="0">
                <a:ln w="12192" cmpd="dbl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汉仪铸字卡酷体W" panose="00020600040101010101" charset="-122"/>
                <a:cs typeface="Arial" panose="020B0604020202020204" pitchFamily="34" charset="0"/>
                <a:sym typeface="+mn-ea"/>
              </a:rPr>
              <a:t>é</a:t>
            </a:r>
            <a:r>
              <a:rPr lang="en-US" altLang="zh-CN" sz="2800" b="1" kern="100" dirty="0" err="1" smtClean="0">
                <a:ln w="12192" cmpd="dbl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汉仪铸字卡酷体W" panose="00020600040101010101" charset="-122"/>
                <a:cs typeface="Arial" panose="020B0604020202020204" pitchFamily="34" charset="0"/>
                <a:sym typeface="+mn-ea"/>
              </a:rPr>
              <a:t>rie</a:t>
            </a:r>
            <a:r>
              <a:rPr lang="en-US" altLang="zh-CN" sz="2800" b="1" kern="100" dirty="0" smtClean="0">
                <a:ln w="12192" cmpd="dbl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汉仪铸字卡酷体W" panose="0002060004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kern="100" dirty="0">
                <a:ln w="12192" cmpd="dbl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汉仪铸字卡酷体W" panose="00020600040101010101" charset="-122"/>
                <a:cs typeface="Arial" panose="020B0604020202020204" pitchFamily="34" charset="0"/>
                <a:sym typeface="+mn-ea"/>
              </a:rPr>
              <a:t>HYRITE LED </a:t>
            </a:r>
            <a:r>
              <a:rPr lang="sk-SK" altLang="zh-CN" sz="2800" b="1" kern="100" dirty="0" smtClean="0">
                <a:ln w="12192" cmpd="dbl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汉仪铸字卡酷体W" panose="00020600040101010101" charset="-122"/>
                <a:cs typeface="Arial" panose="020B0604020202020204" pitchFamily="34" charset="0"/>
                <a:sym typeface="+mn-ea"/>
              </a:rPr>
              <a:t>Napájacích zdrojov</a:t>
            </a:r>
            <a:endParaRPr lang="en-US" altLang="zh-CN" sz="2800" b="1" kern="100" cap="all" dirty="0">
              <a:ln w="12192" cmpd="dbl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汉仪铸字卡酷体W" panose="0002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0" name="文本框 22"/>
          <p:cNvSpPr txBox="1"/>
          <p:nvPr/>
        </p:nvSpPr>
        <p:spPr>
          <a:xfrm>
            <a:off x="6688455" y="4486910"/>
            <a:ext cx="5342890" cy="4124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Inovácie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 pre </a:t>
            </a:r>
            <a:r>
              <a:rPr lang="en-US" altLang="zh-CN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vylepšené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riešenia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 LED </a:t>
            </a:r>
            <a:r>
              <a:rPr lang="en-US" altLang="zh-CN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osvetlenia</a:t>
            </a:r>
            <a:endParaRPr kumimoji="0" lang="en-US" altLang="zh-CN" sz="1600" b="1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ea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6462395" y="4638675"/>
            <a:ext cx="173355" cy="149225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>
            <a:off x="9427048" y="4998768"/>
            <a:ext cx="1504669" cy="1504669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8号-创中黑" panose="00000500000000000000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841615" y="3291621"/>
            <a:ext cx="987526" cy="1011604"/>
          </a:xfrm>
          <a:prstGeom prst="ellipse">
            <a:avLst/>
          </a:prstGeom>
          <a:noFill/>
          <a:ln w="254000">
            <a:solidFill>
              <a:schemeClr val="accent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8号-创中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3994" y="499125"/>
            <a:ext cx="12238634" cy="5921019"/>
            <a:chOff x="-33994" y="499125"/>
            <a:chExt cx="12238634" cy="59210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981000" y="499125"/>
              <a:ext cx="8223640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>
              <a:off x="11461546" y="6215751"/>
              <a:ext cx="194079" cy="204393"/>
              <a:chOff x="11470877" y="363591"/>
              <a:chExt cx="194079" cy="204393"/>
            </a:xfrm>
          </p:grpSpPr>
          <p:sp>
            <p:nvSpPr>
              <p:cNvPr id="43" name="椭圆 42"/>
              <p:cNvSpPr>
                <a:spLocks noChangeAspect="1"/>
              </p:cNvSpPr>
              <p:nvPr/>
            </p:nvSpPr>
            <p:spPr>
              <a:xfrm>
                <a:off x="11470877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4" name="椭圆 43"/>
              <p:cNvSpPr>
                <a:spLocks noChangeAspect="1"/>
              </p:cNvSpPr>
              <p:nvPr/>
            </p:nvSpPr>
            <p:spPr>
              <a:xfrm>
                <a:off x="11539539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5" name="椭圆 44"/>
              <p:cNvSpPr>
                <a:spLocks noChangeAspect="1"/>
              </p:cNvSpPr>
              <p:nvPr/>
            </p:nvSpPr>
            <p:spPr>
              <a:xfrm>
                <a:off x="11608201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6" name="椭圆 45"/>
              <p:cNvSpPr>
                <a:spLocks noChangeAspect="1"/>
              </p:cNvSpPr>
              <p:nvPr/>
            </p:nvSpPr>
            <p:spPr>
              <a:xfrm>
                <a:off x="11470877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7" name="椭圆 46"/>
              <p:cNvSpPr>
                <a:spLocks noChangeAspect="1"/>
              </p:cNvSpPr>
              <p:nvPr/>
            </p:nvSpPr>
            <p:spPr>
              <a:xfrm>
                <a:off x="11539539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8" name="椭圆 47"/>
              <p:cNvSpPr>
                <a:spLocks noChangeAspect="1"/>
              </p:cNvSpPr>
              <p:nvPr/>
            </p:nvSpPr>
            <p:spPr>
              <a:xfrm>
                <a:off x="11608201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9" name="椭圆 48"/>
              <p:cNvSpPr>
                <a:spLocks noChangeAspect="1"/>
              </p:cNvSpPr>
              <p:nvPr/>
            </p:nvSpPr>
            <p:spPr>
              <a:xfrm>
                <a:off x="11470877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50" name="椭圆 49"/>
              <p:cNvSpPr>
                <a:spLocks noChangeAspect="1"/>
              </p:cNvSpPr>
              <p:nvPr/>
            </p:nvSpPr>
            <p:spPr>
              <a:xfrm>
                <a:off x="11539539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51" name="椭圆 50"/>
              <p:cNvSpPr>
                <a:spLocks noChangeAspect="1"/>
              </p:cNvSpPr>
              <p:nvPr/>
            </p:nvSpPr>
            <p:spPr>
              <a:xfrm>
                <a:off x="11608201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>
              <a:off x="-33994" y="6391925"/>
              <a:ext cx="9335977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英文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4495" y="201930"/>
            <a:ext cx="1868170" cy="59499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830560" y="2921000"/>
            <a:ext cx="508000" cy="58737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altLang="zh-CN" sz="2800" kern="100" dirty="0">
                <a:ln w="12192" cmpd="dbl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汉仪铸字卡酷体W" panose="00020600040101010101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2800" b="1" kern="100" cap="all" dirty="0">
              <a:ln w="12192" cmpd="dbl">
                <a:noFill/>
                <a:prstDash val="solid"/>
              </a:ln>
              <a:solidFill>
                <a:schemeClr val="accent5"/>
              </a:solidFill>
              <a:effectLst/>
              <a:latin typeface="Arial" panose="020B0604020202020204" pitchFamily="34" charset="0"/>
              <a:ea typeface="汉仪铸字卡酷体W" panose="0002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 flipV="1">
            <a:off x="538355" y="2834465"/>
            <a:ext cx="187325" cy="187325"/>
          </a:xfrm>
          <a:prstGeom prst="ellipse">
            <a:avLst/>
          </a:prstGeom>
          <a:solidFill>
            <a:srgbClr val="388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65">
        <p14:shred dir="out"/>
      </p:transition>
    </mc:Choice>
    <mc:Fallback xmlns="">
      <p:transition spd="slow" advTm="8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6" grpId="0" bldLvl="0" animBg="1"/>
      <p:bldP spid="32" grpId="0"/>
      <p:bldP spid="33" grpId="0"/>
      <p:bldP spid="40" grpId="0"/>
      <p:bldP spid="3" grpId="0" bldLvl="0" animBg="1"/>
      <p:bldP spid="13" grpId="0" bldLvl="0" animBg="1"/>
      <p:bldP spid="8" grpId="0" bldLvl="0" animBg="1"/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" y="1206500"/>
            <a:ext cx="12192000" cy="4445000"/>
          </a:xfrm>
          <a:prstGeom prst="rect">
            <a:avLst/>
          </a:prstGeom>
        </p:spPr>
      </p:pic>
      <p:sp>
        <p:nvSpPr>
          <p:cNvPr id="52" name="椭圆 51"/>
          <p:cNvSpPr/>
          <p:nvPr/>
        </p:nvSpPr>
        <p:spPr>
          <a:xfrm>
            <a:off x="9427048" y="4827318"/>
            <a:ext cx="1504669" cy="1504669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8号-创中黑" panose="000005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931749" y="166565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8号-创中黑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 rot="775672">
            <a:off x="2347317" y="2024408"/>
            <a:ext cx="2171700" cy="2171700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/>
            <a:stretch>
              <a:fillRect l="-50000" t="-30000"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8号-创中黑" panose="00000500000000000000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 flipV="1">
            <a:off x="1232217" y="2295233"/>
            <a:ext cx="187325" cy="187325"/>
          </a:xfrm>
          <a:prstGeom prst="ellipse">
            <a:avLst/>
          </a:prstGeom>
          <a:solidFill>
            <a:srgbClr val="388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8号-创中黑" panose="000005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55186" y="2400118"/>
            <a:ext cx="103069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包图粗黑体" panose="02000800000000000000" pitchFamily="2" charset="-122"/>
              </a:rPr>
              <a:t>Ďakujeme za pozornosť!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包图粗黑体" panose="020008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76105" y="3429000"/>
            <a:ext cx="631462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altLang="zh-CN" sz="2400" b="1" cap="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NAPÁJACIE ZDROJE, s.r.o.</a:t>
            </a:r>
          </a:p>
          <a:p>
            <a:r>
              <a:rPr lang="sk-SK" altLang="zh-CN" sz="2400" b="1" cap="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Výhradný DISTRIBÚTOR NAPájacích zdrojov hyrite pre slovensko</a:t>
            </a:r>
            <a:endParaRPr lang="en-US" altLang="zh-CN" sz="2400" b="1" cap="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5099607" y="3493089"/>
            <a:ext cx="241954" cy="20858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001000" y="3333531"/>
            <a:ext cx="987526" cy="1011604"/>
          </a:xfrm>
          <a:prstGeom prst="ellipse">
            <a:avLst/>
          </a:prstGeom>
          <a:noFill/>
          <a:ln w="254000">
            <a:solidFill>
              <a:schemeClr val="accent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8号-创中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3994" y="499125"/>
            <a:ext cx="12238634" cy="5921019"/>
            <a:chOff x="-33994" y="499125"/>
            <a:chExt cx="12238634" cy="59210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981000" y="499125"/>
              <a:ext cx="8223640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>
              <a:off x="11461546" y="6215751"/>
              <a:ext cx="194079" cy="204393"/>
              <a:chOff x="11470877" y="363591"/>
              <a:chExt cx="194079" cy="204393"/>
            </a:xfrm>
          </p:grpSpPr>
          <p:sp>
            <p:nvSpPr>
              <p:cNvPr id="43" name="椭圆 42"/>
              <p:cNvSpPr>
                <a:spLocks noChangeAspect="1"/>
              </p:cNvSpPr>
              <p:nvPr/>
            </p:nvSpPr>
            <p:spPr>
              <a:xfrm>
                <a:off x="11470877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4" name="椭圆 43"/>
              <p:cNvSpPr>
                <a:spLocks noChangeAspect="1"/>
              </p:cNvSpPr>
              <p:nvPr/>
            </p:nvSpPr>
            <p:spPr>
              <a:xfrm>
                <a:off x="11539539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5" name="椭圆 44"/>
              <p:cNvSpPr>
                <a:spLocks noChangeAspect="1"/>
              </p:cNvSpPr>
              <p:nvPr/>
            </p:nvSpPr>
            <p:spPr>
              <a:xfrm>
                <a:off x="11608201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6" name="椭圆 45"/>
              <p:cNvSpPr>
                <a:spLocks noChangeAspect="1"/>
              </p:cNvSpPr>
              <p:nvPr/>
            </p:nvSpPr>
            <p:spPr>
              <a:xfrm>
                <a:off x="11470877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7" name="椭圆 46"/>
              <p:cNvSpPr>
                <a:spLocks noChangeAspect="1"/>
              </p:cNvSpPr>
              <p:nvPr/>
            </p:nvSpPr>
            <p:spPr>
              <a:xfrm>
                <a:off x="11539539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8" name="椭圆 47"/>
              <p:cNvSpPr>
                <a:spLocks noChangeAspect="1"/>
              </p:cNvSpPr>
              <p:nvPr/>
            </p:nvSpPr>
            <p:spPr>
              <a:xfrm>
                <a:off x="11608201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49" name="椭圆 48"/>
              <p:cNvSpPr>
                <a:spLocks noChangeAspect="1"/>
              </p:cNvSpPr>
              <p:nvPr/>
            </p:nvSpPr>
            <p:spPr>
              <a:xfrm>
                <a:off x="11470877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50" name="椭圆 49"/>
              <p:cNvSpPr>
                <a:spLocks noChangeAspect="1"/>
              </p:cNvSpPr>
              <p:nvPr/>
            </p:nvSpPr>
            <p:spPr>
              <a:xfrm>
                <a:off x="11539539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51" name="椭圆 50"/>
              <p:cNvSpPr>
                <a:spLocks noChangeAspect="1"/>
              </p:cNvSpPr>
              <p:nvPr/>
            </p:nvSpPr>
            <p:spPr>
              <a:xfrm>
                <a:off x="11608201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>
              <a:off x="-33994" y="6391925"/>
              <a:ext cx="9335977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英文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4495" y="201930"/>
            <a:ext cx="1868170" cy="594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729">
        <p14:shred dir="out"/>
      </p:transition>
    </mc:Choice>
    <mc:Fallback xmlns="">
      <p:transition spd="slow" advTm="10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6" grpId="0" animBg="1"/>
      <p:bldP spid="14" grpId="0" animBg="1"/>
      <p:bldP spid="32" grpId="0"/>
      <p:bldP spid="33" grpId="0"/>
      <p:bldP spid="3" grpId="0" bldLvl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33994" y="499125"/>
            <a:ext cx="12238634" cy="5921019"/>
            <a:chOff x="-33994" y="499125"/>
            <a:chExt cx="12238634" cy="5921019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981000" y="499125"/>
              <a:ext cx="8223640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1461546" y="6215751"/>
              <a:ext cx="194079" cy="204393"/>
              <a:chOff x="11470877" y="363591"/>
              <a:chExt cx="194079" cy="204393"/>
            </a:xfrm>
          </p:grpSpPr>
          <p:sp>
            <p:nvSpPr>
              <p:cNvPr id="82" name="椭圆 81"/>
              <p:cNvSpPr>
                <a:spLocks noChangeAspect="1"/>
              </p:cNvSpPr>
              <p:nvPr/>
            </p:nvSpPr>
            <p:spPr>
              <a:xfrm>
                <a:off x="11470877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3" name="椭圆 82"/>
              <p:cNvSpPr>
                <a:spLocks noChangeAspect="1"/>
              </p:cNvSpPr>
              <p:nvPr/>
            </p:nvSpPr>
            <p:spPr>
              <a:xfrm>
                <a:off x="11539539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4" name="椭圆 83"/>
              <p:cNvSpPr>
                <a:spLocks noChangeAspect="1"/>
              </p:cNvSpPr>
              <p:nvPr/>
            </p:nvSpPr>
            <p:spPr>
              <a:xfrm>
                <a:off x="11608201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5" name="椭圆 84"/>
              <p:cNvSpPr>
                <a:spLocks noChangeAspect="1"/>
              </p:cNvSpPr>
              <p:nvPr/>
            </p:nvSpPr>
            <p:spPr>
              <a:xfrm>
                <a:off x="11470877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6" name="椭圆 85"/>
              <p:cNvSpPr>
                <a:spLocks noChangeAspect="1"/>
              </p:cNvSpPr>
              <p:nvPr/>
            </p:nvSpPr>
            <p:spPr>
              <a:xfrm>
                <a:off x="11539539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7" name="椭圆 86"/>
              <p:cNvSpPr>
                <a:spLocks noChangeAspect="1"/>
              </p:cNvSpPr>
              <p:nvPr/>
            </p:nvSpPr>
            <p:spPr>
              <a:xfrm>
                <a:off x="11608201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/>
            </p:nvSpPr>
            <p:spPr>
              <a:xfrm>
                <a:off x="11470877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9" name="椭圆 88"/>
              <p:cNvSpPr>
                <a:spLocks noChangeAspect="1"/>
              </p:cNvSpPr>
              <p:nvPr/>
            </p:nvSpPr>
            <p:spPr>
              <a:xfrm>
                <a:off x="11539539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/>
            </p:nvSpPr>
            <p:spPr>
              <a:xfrm>
                <a:off x="11608201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79" name="直接连接符 78"/>
            <p:cNvCxnSpPr/>
            <p:nvPr/>
          </p:nvCxnSpPr>
          <p:spPr>
            <a:xfrm>
              <a:off x="-33994" y="6391925"/>
              <a:ext cx="9335977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39494" y="2719705"/>
            <a:ext cx="5732145" cy="299212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sk-SK" altLang="zh-CN" sz="2200" kern="100" cap="none" dirty="0" smtClean="0">
                <a:solidFill>
                  <a:schemeClr val="tx1"/>
                </a:solidFill>
                <a:effectLst/>
                <a:latin typeface="Candara Light" pitchFamily="34" charset="0"/>
                <a:ea typeface="Tahoma" pitchFamily="34" charset="0"/>
                <a:cs typeface="Times New Roman" pitchFamily="18" charset="0"/>
              </a:rPr>
              <a:t>Pozrite si v krátkosti špeciálne funkcie napájacích zdrojov TLG série.</a:t>
            </a:r>
            <a:r>
              <a:rPr lang="en-US" altLang="zh-CN" sz="2200" kern="100" cap="none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2200" kern="100" cap="none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sk-SK" altLang="zh-CN" sz="2200" kern="100" cap="none" dirty="0" smtClean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/>
            </a:r>
            <a:br>
              <a:rPr lang="sk-SK" altLang="zh-CN" sz="2200" kern="100" cap="none" dirty="0" smtClean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sk-SK" altLang="zh-CN" sz="2200" kern="1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/>
            </a:r>
            <a:br>
              <a:rPr lang="sk-SK" altLang="zh-CN" sz="2200" kern="1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2200" kern="100" dirty="0" err="1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Tieto</a:t>
            </a:r>
            <a:r>
              <a:rPr lang="en-US" altLang="zh-CN" sz="2200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inovácie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sú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navrhnuté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tak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aby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poskytovali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vylepšené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riešenia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LED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osvetlenia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pre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rôzne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aplikácie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Poďme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22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sa</a:t>
            </a:r>
            <a:r>
              <a:rPr lang="en-US" altLang="zh-CN" sz="22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sk-SK" altLang="zh-CN" sz="2200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na to pozrieť</a:t>
            </a:r>
            <a:r>
              <a:rPr lang="en-US" altLang="zh-CN" sz="2200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zh-CN" altLang="zh-CN" sz="1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/>
            </a:r>
            <a:br>
              <a:rPr lang="zh-CN" altLang="zh-CN" sz="1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</a:br>
            <a:endParaRPr lang="zh-CN" altLang="zh-CN" sz="18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98220" y="1705610"/>
            <a:ext cx="5116830" cy="148463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altLang="zh-CN" sz="5400" dirty="0" smtClean="0">
                <a:blipFill>
                  <a:blip r:embed="rId9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</a:rPr>
              <a:t>Na úvod</a:t>
            </a:r>
            <a:endParaRPr lang="en-US" altLang="zh-CN" sz="5400" dirty="0">
              <a:blipFill>
                <a:blip r:embed="rId9"/>
                <a:tile tx="0" ty="6350" sx="100000" sy="100000" flip="none" algn="b"/>
              </a:blipFill>
              <a:effectLst/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40" y="1295400"/>
            <a:ext cx="4383405" cy="4072255"/>
          </a:xfrm>
          <a:prstGeom prst="rect">
            <a:avLst/>
          </a:prstGeom>
        </p:spPr>
      </p:pic>
      <p:sp>
        <p:nvSpPr>
          <p:cNvPr id="8" name="等腰三角形 7"/>
          <p:cNvSpPr/>
          <p:nvPr>
            <p:custDataLst>
              <p:tags r:id="rId4"/>
            </p:custDataLst>
          </p:nvPr>
        </p:nvSpPr>
        <p:spPr>
          <a:xfrm rot="5400000">
            <a:off x="853440" y="2865171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英文logo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04495" y="201930"/>
            <a:ext cx="1868170" cy="594995"/>
          </a:xfrm>
          <a:prstGeom prst="rect">
            <a:avLst/>
          </a:prstGeom>
        </p:spPr>
      </p:pic>
      <p:sp>
        <p:nvSpPr>
          <p:cNvPr id="20" name="等腰三角形 19">
            <a:extLst>
              <a:ext uri="{FF2B5EF4-FFF2-40B4-BE49-F238E27FC236}">
                <a16:creationId xmlns="" xmlns:a16="http://schemas.microsoft.com/office/drawing/2014/main" id="{D91E7872-F8F1-4F89-8C7D-EE1FF5E103C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5400000">
            <a:off x="831166" y="4325542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69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33994" y="499125"/>
            <a:ext cx="12238634" cy="5921019"/>
            <a:chOff x="-33994" y="499125"/>
            <a:chExt cx="12238634" cy="5921019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981000" y="499125"/>
              <a:ext cx="8223640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1461546" y="6215751"/>
              <a:ext cx="194079" cy="204393"/>
              <a:chOff x="11470877" y="363591"/>
              <a:chExt cx="194079" cy="204393"/>
            </a:xfrm>
          </p:grpSpPr>
          <p:sp>
            <p:nvSpPr>
              <p:cNvPr id="82" name="椭圆 81"/>
              <p:cNvSpPr>
                <a:spLocks noChangeAspect="1"/>
              </p:cNvSpPr>
              <p:nvPr/>
            </p:nvSpPr>
            <p:spPr>
              <a:xfrm>
                <a:off x="11470877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3" name="椭圆 82"/>
              <p:cNvSpPr>
                <a:spLocks noChangeAspect="1"/>
              </p:cNvSpPr>
              <p:nvPr/>
            </p:nvSpPr>
            <p:spPr>
              <a:xfrm>
                <a:off x="11539539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4" name="椭圆 83"/>
              <p:cNvSpPr>
                <a:spLocks noChangeAspect="1"/>
              </p:cNvSpPr>
              <p:nvPr/>
            </p:nvSpPr>
            <p:spPr>
              <a:xfrm>
                <a:off x="11608201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5" name="椭圆 84"/>
              <p:cNvSpPr>
                <a:spLocks noChangeAspect="1"/>
              </p:cNvSpPr>
              <p:nvPr/>
            </p:nvSpPr>
            <p:spPr>
              <a:xfrm>
                <a:off x="11470877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6" name="椭圆 85"/>
              <p:cNvSpPr>
                <a:spLocks noChangeAspect="1"/>
              </p:cNvSpPr>
              <p:nvPr/>
            </p:nvSpPr>
            <p:spPr>
              <a:xfrm>
                <a:off x="11539539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7" name="椭圆 86"/>
              <p:cNvSpPr>
                <a:spLocks noChangeAspect="1"/>
              </p:cNvSpPr>
              <p:nvPr/>
            </p:nvSpPr>
            <p:spPr>
              <a:xfrm>
                <a:off x="11608201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/>
            </p:nvSpPr>
            <p:spPr>
              <a:xfrm>
                <a:off x="11470877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9" name="椭圆 88"/>
              <p:cNvSpPr>
                <a:spLocks noChangeAspect="1"/>
              </p:cNvSpPr>
              <p:nvPr/>
            </p:nvSpPr>
            <p:spPr>
              <a:xfrm>
                <a:off x="11539539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/>
            </p:nvSpPr>
            <p:spPr>
              <a:xfrm>
                <a:off x="11608201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79" name="直接连接符 78"/>
            <p:cNvCxnSpPr/>
            <p:nvPr/>
          </p:nvCxnSpPr>
          <p:spPr>
            <a:xfrm>
              <a:off x="-33994" y="6391925"/>
              <a:ext cx="9335977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76767" y="951900"/>
            <a:ext cx="8534400" cy="150706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altLang="zh-CN" dirty="0">
                <a:blipFill>
                  <a:blip r:embed="rId8"/>
                  <a:tile tx="0" ty="6350" sx="100000" sy="100000" flip="none" algn="b"/>
                </a:blipFill>
                <a:latin typeface="Arial Black" panose="020B0A04020102020204" pitchFamily="34" charset="0"/>
                <a:cs typeface="Arial Black" panose="020B0A04020102020204" pitchFamily="34" charset="0"/>
              </a:rPr>
              <a:t>Star-Link </a:t>
            </a:r>
            <a:r>
              <a:rPr lang="sk-SK" altLang="zh-CN" dirty="0" smtClean="0">
                <a:blipFill>
                  <a:blip r:embed="rId8"/>
                  <a:tile tx="0" ty="6350" sx="100000" sy="100000" flip="none" algn="b"/>
                </a:blipFill>
                <a:latin typeface="Arial Black" panose="020B0A04020102020204" pitchFamily="34" charset="0"/>
                <a:cs typeface="Arial Black" panose="020B0A04020102020204" pitchFamily="34" charset="0"/>
              </a:rPr>
              <a:t>Napájacie Zdroje</a:t>
            </a:r>
            <a:endParaRPr lang="en-US" altLang="zh-CN" dirty="0">
              <a:blipFill>
                <a:blip r:embed="rId8"/>
                <a:tile tx="0" ty="6350" sx="100000" sy="100000" flip="none" algn="b"/>
              </a:blip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98657" y="5055871"/>
            <a:ext cx="7404760" cy="9951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CN" sz="1800" b="1" kern="100" dirty="0" smtClean="0">
                <a:solidFill>
                  <a:srgbClr val="2B96CC"/>
                </a:solidFill>
                <a:effectLst/>
                <a:latin typeface="Candara Light" pitchFamily="34" charset="0"/>
                <a:ea typeface="Tahoma" pitchFamily="34" charset="0"/>
                <a:cs typeface="Times New Roman" pitchFamily="18" charset="0"/>
              </a:rPr>
              <a:t>Parallel</a:t>
            </a:r>
            <a:r>
              <a:rPr lang="sk-SK" altLang="zh-CN" sz="1800" b="1" kern="100" dirty="0" smtClean="0">
                <a:solidFill>
                  <a:srgbClr val="2B96CC"/>
                </a:solidFill>
                <a:effectLst/>
                <a:latin typeface="Candara Light" pitchFamily="34" charset="0"/>
                <a:ea typeface="Tahoma" pitchFamily="34" charset="0"/>
                <a:cs typeface="Times New Roman" pitchFamily="18" charset="0"/>
              </a:rPr>
              <a:t>né Zapojenie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Naše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napájacie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zdroje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sk-SK" altLang="zh-CN" sz="1800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sk-SK" altLang="zh-CN" sz="1800" b="1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100-400W</a:t>
            </a:r>
            <a:r>
              <a:rPr lang="sk-SK" altLang="zh-CN" sz="1800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) </a:t>
            </a:r>
            <a:r>
              <a:rPr lang="en-US" altLang="zh-CN" sz="1800" kern="100" dirty="0" err="1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podporujú</a:t>
            </a:r>
            <a:r>
              <a:rPr lang="en-US" altLang="zh-CN" sz="1800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paralelné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pripojenie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čo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umožňuje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pripojenie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výstupov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viacerých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jednotiek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(+ </a:t>
            </a:r>
            <a:r>
              <a:rPr lang="sk-SK" altLang="zh-CN" sz="1800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k</a:t>
            </a:r>
            <a:r>
              <a:rPr lang="en-US" altLang="zh-CN" sz="1800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+, - </a:t>
            </a:r>
            <a:r>
              <a:rPr lang="sk-SK" altLang="zh-CN" sz="1800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k</a:t>
            </a:r>
            <a:r>
              <a:rPr lang="en-US" altLang="zh-CN" sz="1800" kern="100" dirty="0" smtClean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-).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Táto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flexibilita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umožňuje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ich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inštaláciu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kdekoľvek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 v </a:t>
            </a:r>
            <a:r>
              <a:rPr lang="en-US" altLang="zh-CN" sz="1800" kern="100" dirty="0" err="1">
                <a:latin typeface="Candara Light" pitchFamily="34" charset="0"/>
                <a:ea typeface="Tahoma" pitchFamily="34" charset="0"/>
                <a:cs typeface="Times New Roman" pitchFamily="18" charset="0"/>
              </a:rPr>
              <a:t>aplikácii</a:t>
            </a:r>
            <a:r>
              <a:rPr lang="en-US" altLang="zh-CN" sz="1800" kern="100" dirty="0">
                <a:latin typeface="Candara Light" pitchFamily="34" charset="0"/>
                <a:ea typeface="Tahoma" pitchFamily="34" charset="0"/>
                <a:cs typeface="Times New Roman" pitchFamily="18" charset="0"/>
              </a:rPr>
              <a:t>.</a:t>
            </a:r>
            <a:endParaRPr lang="zh-CN" altLang="en-US" dirty="0">
              <a:latin typeface="Candara Light" pitchFamily="34" charset="0"/>
              <a:cs typeface="Times New Roman" pitchFamily="18" charset="0"/>
            </a:endParaRPr>
          </a:p>
        </p:txBody>
      </p:sp>
      <p:pic>
        <p:nvPicPr>
          <p:cNvPr id="7" name="Picture 3"/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b="66435"/>
          <a:stretch>
            <a:fillRect/>
          </a:stretch>
        </p:blipFill>
        <p:spPr bwMode="auto">
          <a:xfrm>
            <a:off x="2784906" y="2013339"/>
            <a:ext cx="6245337" cy="2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等腰三角形 7"/>
          <p:cNvSpPr/>
          <p:nvPr>
            <p:custDataLst>
              <p:tags r:id="rId4"/>
            </p:custDataLst>
          </p:nvPr>
        </p:nvSpPr>
        <p:spPr>
          <a:xfrm rot="5400000">
            <a:off x="2213958" y="5139593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英文logo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4495" y="201930"/>
            <a:ext cx="1868170" cy="594995"/>
          </a:xfrm>
          <a:prstGeom prst="rect">
            <a:avLst/>
          </a:prstGeom>
        </p:spPr>
      </p:pic>
    </p:spTree>
  </p:cSld>
  <p:clrMapOvr>
    <a:masterClrMapping/>
  </p:clrMapOvr>
  <p:transition spd="slow" advTm="975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33994" y="499125"/>
            <a:ext cx="12238634" cy="5921019"/>
            <a:chOff x="-33994" y="499125"/>
            <a:chExt cx="12238634" cy="5921019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981000" y="499125"/>
              <a:ext cx="8223640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1461546" y="6215751"/>
              <a:ext cx="194079" cy="204393"/>
              <a:chOff x="11470877" y="363591"/>
              <a:chExt cx="194079" cy="204393"/>
            </a:xfrm>
          </p:grpSpPr>
          <p:sp>
            <p:nvSpPr>
              <p:cNvPr id="82" name="椭圆 81"/>
              <p:cNvSpPr>
                <a:spLocks noChangeAspect="1"/>
              </p:cNvSpPr>
              <p:nvPr/>
            </p:nvSpPr>
            <p:spPr>
              <a:xfrm>
                <a:off x="11470877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3" name="椭圆 82"/>
              <p:cNvSpPr>
                <a:spLocks noChangeAspect="1"/>
              </p:cNvSpPr>
              <p:nvPr/>
            </p:nvSpPr>
            <p:spPr>
              <a:xfrm>
                <a:off x="11539539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4" name="椭圆 83"/>
              <p:cNvSpPr>
                <a:spLocks noChangeAspect="1"/>
              </p:cNvSpPr>
              <p:nvPr/>
            </p:nvSpPr>
            <p:spPr>
              <a:xfrm>
                <a:off x="11608201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5" name="椭圆 84"/>
              <p:cNvSpPr>
                <a:spLocks noChangeAspect="1"/>
              </p:cNvSpPr>
              <p:nvPr/>
            </p:nvSpPr>
            <p:spPr>
              <a:xfrm>
                <a:off x="11470877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6" name="椭圆 85"/>
              <p:cNvSpPr>
                <a:spLocks noChangeAspect="1"/>
              </p:cNvSpPr>
              <p:nvPr/>
            </p:nvSpPr>
            <p:spPr>
              <a:xfrm>
                <a:off x="11539539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7" name="椭圆 86"/>
              <p:cNvSpPr>
                <a:spLocks noChangeAspect="1"/>
              </p:cNvSpPr>
              <p:nvPr/>
            </p:nvSpPr>
            <p:spPr>
              <a:xfrm>
                <a:off x="11608201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/>
            </p:nvSpPr>
            <p:spPr>
              <a:xfrm>
                <a:off x="11470877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9" name="椭圆 88"/>
              <p:cNvSpPr>
                <a:spLocks noChangeAspect="1"/>
              </p:cNvSpPr>
              <p:nvPr/>
            </p:nvSpPr>
            <p:spPr>
              <a:xfrm>
                <a:off x="11539539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/>
            </p:nvSpPr>
            <p:spPr>
              <a:xfrm>
                <a:off x="11608201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79" name="直接连接符 78"/>
            <p:cNvCxnSpPr/>
            <p:nvPr/>
          </p:nvCxnSpPr>
          <p:spPr>
            <a:xfrm>
              <a:off x="-33994" y="6391925"/>
              <a:ext cx="9335977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英文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4495" y="201930"/>
            <a:ext cx="1868170" cy="59499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02473" y="5085715"/>
            <a:ext cx="8534399" cy="9896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CN" sz="1800" b="1" kern="100" dirty="0">
                <a:solidFill>
                  <a:srgbClr val="2B96CC"/>
                </a:solidFill>
                <a:effectLst/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'N+1' </a:t>
            </a:r>
            <a:r>
              <a:rPr lang="sk-SK" altLang="zh-CN" sz="1800" b="1" kern="100" dirty="0" smtClean="0">
                <a:solidFill>
                  <a:srgbClr val="2B96CC"/>
                </a:solidFill>
                <a:effectLst/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Pracovný mód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: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Pridaním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redundantného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napájacieho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zdroja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paralelne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(N+1)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zabezpeč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íme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neprerušované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LED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osvetlenie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aj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keď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jedna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jednotka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zlyhá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čo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znižuje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prestoje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a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údržbu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</a:t>
            </a:r>
            <a:endParaRPr lang="zh-CN" altLang="en-US" dirty="0"/>
          </a:p>
        </p:txBody>
      </p:sp>
      <p:pic>
        <p:nvPicPr>
          <p:cNvPr id="2" name="Picture 3"/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1" b="34600"/>
          <a:stretch>
            <a:fillRect/>
          </a:stretch>
        </p:blipFill>
        <p:spPr bwMode="auto">
          <a:xfrm>
            <a:off x="1064737" y="2136548"/>
            <a:ext cx="5107006" cy="23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/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1" b="784"/>
          <a:stretch>
            <a:fillRect/>
          </a:stretch>
        </p:blipFill>
        <p:spPr bwMode="auto">
          <a:xfrm>
            <a:off x="6525106" y="2201318"/>
            <a:ext cx="4526770" cy="23213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076767" y="951900"/>
            <a:ext cx="8534400" cy="150706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altLang="zh-CN" dirty="0">
                <a:blipFill>
                  <a:blip r:embed="rId12"/>
                  <a:tile tx="0" ty="6350" sx="100000" sy="100000" flip="none" algn="b"/>
                </a:blipFill>
                <a:latin typeface="Arial Black" panose="020B0A04020102020204" pitchFamily="34" charset="0"/>
                <a:cs typeface="Arial Black" panose="020B0A04020102020204" pitchFamily="34" charset="0"/>
              </a:rPr>
              <a:t>Star-Link </a:t>
            </a:r>
            <a:r>
              <a:rPr lang="sk-SK" altLang="zh-CN" dirty="0" smtClean="0">
                <a:blipFill>
                  <a:blip r:embed="rId12"/>
                  <a:tile tx="0" ty="6350" sx="100000" sy="100000" flip="none" algn="b"/>
                </a:blipFill>
                <a:latin typeface="Arial Black" panose="020B0A04020102020204" pitchFamily="34" charset="0"/>
                <a:cs typeface="Arial Black" panose="020B0A04020102020204" pitchFamily="34" charset="0"/>
              </a:rPr>
              <a:t>Napájacie Zdroje</a:t>
            </a:r>
            <a:endParaRPr lang="en-US" altLang="zh-CN" dirty="0">
              <a:blipFill>
                <a:blip r:embed="rId12"/>
                <a:tile tx="0" ty="6350" sx="100000" sy="100000" flip="none" algn="b"/>
              </a:blip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6"/>
            </p:custDataLst>
          </p:nvPr>
        </p:nvSpPr>
        <p:spPr>
          <a:xfrm rot="5400000">
            <a:off x="1838959" y="5153078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5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33994" y="499125"/>
            <a:ext cx="12238634" cy="5921019"/>
            <a:chOff x="-33994" y="499125"/>
            <a:chExt cx="12238634" cy="5921019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981000" y="499125"/>
              <a:ext cx="8223640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1461546" y="6215751"/>
              <a:ext cx="194079" cy="204393"/>
              <a:chOff x="11470877" y="363591"/>
              <a:chExt cx="194079" cy="204393"/>
            </a:xfrm>
          </p:grpSpPr>
          <p:sp>
            <p:nvSpPr>
              <p:cNvPr id="82" name="椭圆 81"/>
              <p:cNvSpPr>
                <a:spLocks noChangeAspect="1"/>
              </p:cNvSpPr>
              <p:nvPr/>
            </p:nvSpPr>
            <p:spPr>
              <a:xfrm>
                <a:off x="11470877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3" name="椭圆 82"/>
              <p:cNvSpPr>
                <a:spLocks noChangeAspect="1"/>
              </p:cNvSpPr>
              <p:nvPr/>
            </p:nvSpPr>
            <p:spPr>
              <a:xfrm>
                <a:off x="11539539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4" name="椭圆 83"/>
              <p:cNvSpPr>
                <a:spLocks noChangeAspect="1"/>
              </p:cNvSpPr>
              <p:nvPr/>
            </p:nvSpPr>
            <p:spPr>
              <a:xfrm>
                <a:off x="11608201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5" name="椭圆 84"/>
              <p:cNvSpPr>
                <a:spLocks noChangeAspect="1"/>
              </p:cNvSpPr>
              <p:nvPr/>
            </p:nvSpPr>
            <p:spPr>
              <a:xfrm>
                <a:off x="11470877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6" name="椭圆 85"/>
              <p:cNvSpPr>
                <a:spLocks noChangeAspect="1"/>
              </p:cNvSpPr>
              <p:nvPr/>
            </p:nvSpPr>
            <p:spPr>
              <a:xfrm>
                <a:off x="11539539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7" name="椭圆 86"/>
              <p:cNvSpPr>
                <a:spLocks noChangeAspect="1"/>
              </p:cNvSpPr>
              <p:nvPr/>
            </p:nvSpPr>
            <p:spPr>
              <a:xfrm>
                <a:off x="11608201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/>
            </p:nvSpPr>
            <p:spPr>
              <a:xfrm>
                <a:off x="11470877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9" name="椭圆 88"/>
              <p:cNvSpPr>
                <a:spLocks noChangeAspect="1"/>
              </p:cNvSpPr>
              <p:nvPr/>
            </p:nvSpPr>
            <p:spPr>
              <a:xfrm>
                <a:off x="11539539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/>
            </p:nvSpPr>
            <p:spPr>
              <a:xfrm>
                <a:off x="11608201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79" name="直接连接符 78"/>
            <p:cNvCxnSpPr/>
            <p:nvPr/>
          </p:nvCxnSpPr>
          <p:spPr>
            <a:xfrm>
              <a:off x="-33994" y="6391925"/>
              <a:ext cx="9335977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英文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04495" y="201930"/>
            <a:ext cx="1868170" cy="59499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76767" y="951900"/>
            <a:ext cx="8534400" cy="150706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altLang="zh-CN" dirty="0">
                <a:blipFill>
                  <a:blip r:embed="rId13"/>
                  <a:tile tx="0" ty="6350" sx="100000" sy="100000" flip="none" algn="b"/>
                </a:blipFill>
                <a:latin typeface="Arial Black" panose="020B0A04020102020204" pitchFamily="34" charset="0"/>
                <a:cs typeface="Arial Black" panose="020B0A04020102020204" pitchFamily="34" charset="0"/>
              </a:rPr>
              <a:t>Star-Link Power Supplies</a:t>
            </a:r>
          </a:p>
        </p:txBody>
      </p:sp>
      <p:sp>
        <p:nvSpPr>
          <p:cNvPr id="12" name="等腰三角形 11"/>
          <p:cNvSpPr/>
          <p:nvPr>
            <p:custDataLst>
              <p:tags r:id="rId3"/>
            </p:custDataLst>
          </p:nvPr>
        </p:nvSpPr>
        <p:spPr>
          <a:xfrm rot="5400000">
            <a:off x="1802679" y="5156974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993900" y="5059045"/>
            <a:ext cx="8682355" cy="99504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altLang="zh-CN" sz="1800" b="1" kern="100" dirty="0" smtClean="0">
                <a:solidFill>
                  <a:srgbClr val="2B96CC"/>
                </a:solidFill>
                <a:effectLst/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Flexibilita použitia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: 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Relatívne vysokou mierou slobodny pri 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á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vrh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u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umiestneni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napájacieho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zdroja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/zdrojov (a výberu jeho výkonu) je možné optimalizovať skladové zásoby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 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Pre jednu aplikáciu je totiž možné použiť veľakrát aj niekoľko rôznych kombinácií zdrojov, ktoré budú práve dostupné.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0" y="2319986"/>
            <a:ext cx="2244450" cy="2031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35" y="2320571"/>
            <a:ext cx="2137802" cy="20020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02" y="2339278"/>
            <a:ext cx="2205669" cy="2011764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4261957" y="297111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7373487" y="297138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391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33994" y="499125"/>
            <a:ext cx="12238634" cy="5921019"/>
            <a:chOff x="-33994" y="499125"/>
            <a:chExt cx="12238634" cy="5921019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981000" y="499125"/>
              <a:ext cx="8223640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1461546" y="6215751"/>
              <a:ext cx="194079" cy="204393"/>
              <a:chOff x="11470877" y="363591"/>
              <a:chExt cx="194079" cy="204393"/>
            </a:xfrm>
          </p:grpSpPr>
          <p:sp>
            <p:nvSpPr>
              <p:cNvPr id="82" name="椭圆 81"/>
              <p:cNvSpPr>
                <a:spLocks noChangeAspect="1"/>
              </p:cNvSpPr>
              <p:nvPr/>
            </p:nvSpPr>
            <p:spPr>
              <a:xfrm>
                <a:off x="11470877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3" name="椭圆 82"/>
              <p:cNvSpPr>
                <a:spLocks noChangeAspect="1"/>
              </p:cNvSpPr>
              <p:nvPr/>
            </p:nvSpPr>
            <p:spPr>
              <a:xfrm>
                <a:off x="11539539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4" name="椭圆 83"/>
              <p:cNvSpPr>
                <a:spLocks noChangeAspect="1"/>
              </p:cNvSpPr>
              <p:nvPr/>
            </p:nvSpPr>
            <p:spPr>
              <a:xfrm>
                <a:off x="11608201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5" name="椭圆 84"/>
              <p:cNvSpPr>
                <a:spLocks noChangeAspect="1"/>
              </p:cNvSpPr>
              <p:nvPr/>
            </p:nvSpPr>
            <p:spPr>
              <a:xfrm>
                <a:off x="11470877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6" name="椭圆 85"/>
              <p:cNvSpPr>
                <a:spLocks noChangeAspect="1"/>
              </p:cNvSpPr>
              <p:nvPr/>
            </p:nvSpPr>
            <p:spPr>
              <a:xfrm>
                <a:off x="11539539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7" name="椭圆 86"/>
              <p:cNvSpPr>
                <a:spLocks noChangeAspect="1"/>
              </p:cNvSpPr>
              <p:nvPr/>
            </p:nvSpPr>
            <p:spPr>
              <a:xfrm>
                <a:off x="11608201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/>
            </p:nvSpPr>
            <p:spPr>
              <a:xfrm>
                <a:off x="11470877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9" name="椭圆 88"/>
              <p:cNvSpPr>
                <a:spLocks noChangeAspect="1"/>
              </p:cNvSpPr>
              <p:nvPr/>
            </p:nvSpPr>
            <p:spPr>
              <a:xfrm>
                <a:off x="11539539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/>
            </p:nvSpPr>
            <p:spPr>
              <a:xfrm>
                <a:off x="11608201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79" name="直接连接符 78"/>
            <p:cNvCxnSpPr/>
            <p:nvPr/>
          </p:nvCxnSpPr>
          <p:spPr>
            <a:xfrm>
              <a:off x="-33994" y="6391925"/>
              <a:ext cx="9335977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英文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4495" y="201930"/>
            <a:ext cx="1868170" cy="59499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44650" y="1032230"/>
            <a:ext cx="9933940" cy="150685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l"/>
            <a:r>
              <a:rPr lang="en-US" altLang="zh-CN" sz="4000" kern="100" dirty="0" smtClean="0">
                <a:blipFill>
                  <a:blip r:embed="rId11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„</a:t>
            </a:r>
            <a:r>
              <a:rPr lang="sk-SK" altLang="zh-CN" sz="4000" kern="100" dirty="0" smtClean="0">
                <a:blipFill>
                  <a:blip r:embed="rId11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Nikdy Nevypne</a:t>
            </a:r>
            <a:r>
              <a:rPr lang="en-US" altLang="zh-CN" sz="4000" kern="100" dirty="0" smtClean="0">
                <a:blipFill>
                  <a:blip r:embed="rId11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" F</a:t>
            </a:r>
            <a:r>
              <a:rPr lang="sk-SK" altLang="zh-CN" sz="4000" kern="100" dirty="0" smtClean="0">
                <a:blipFill>
                  <a:blip r:embed="rId11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unkcia</a:t>
            </a:r>
            <a:endParaRPr lang="en-US" altLang="zh-CN" sz="4000" kern="100" dirty="0">
              <a:blipFill>
                <a:blip r:embed="rId11"/>
                <a:tile tx="0" ty="6350" sx="100000" sy="100000" flip="none" algn="b"/>
              </a:blipFill>
              <a:effectLst/>
              <a:latin typeface="Arial Black" panose="020B0A04020102020204" pitchFamily="34" charset="0"/>
              <a:ea typeface="等线" panose="02010600030101010101" pitchFamily="2" charset="-122"/>
              <a:cs typeface="Arial Black" panose="020B0A04020102020204" pitchFamily="34" charset="0"/>
              <a:sym typeface="+mn-ea"/>
            </a:endParaRPr>
          </a:p>
        </p:txBody>
      </p:sp>
      <p:sp>
        <p:nvSpPr>
          <p:cNvPr id="12" name="等腰三角形 11"/>
          <p:cNvSpPr/>
          <p:nvPr>
            <p:custDataLst>
              <p:tags r:id="rId3"/>
            </p:custDataLst>
          </p:nvPr>
        </p:nvSpPr>
        <p:spPr>
          <a:xfrm rot="5400000">
            <a:off x="1291734" y="2100047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527492" y="1995907"/>
            <a:ext cx="4519019" cy="47239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CN" sz="1800" b="1" kern="100" dirty="0" err="1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Obmedzenie</a:t>
            </a:r>
            <a:r>
              <a:rPr lang="en-US" altLang="zh-CN" sz="1800" b="1" kern="100" dirty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b="1" kern="100" dirty="0" err="1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ochrany</a:t>
            </a:r>
            <a:r>
              <a:rPr lang="en-US" altLang="zh-CN" sz="1800" b="1" kern="100" dirty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b="1" kern="100" dirty="0" err="1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proti</a:t>
            </a:r>
            <a:r>
              <a:rPr lang="en-US" altLang="zh-CN" sz="1800" b="1" kern="100" dirty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b="1" kern="100" dirty="0" err="1" smtClean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preťaženiu</a:t>
            </a:r>
            <a:r>
              <a:rPr lang="en-US" altLang="zh-CN" sz="1800" b="1" kern="100" dirty="0" smtClean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: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Tradičná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ochrana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proti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preťaženiu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môže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viesť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k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poruchám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LED,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keď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zdroj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vypne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alebo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bliká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pri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nadmernej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záťaži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</a:t>
            </a:r>
            <a:endParaRPr lang="sk-SK" altLang="zh-CN" sz="1800" kern="100" dirty="0" smtClean="0">
              <a:latin typeface="Candara Light" pitchFamily="34" charset="0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sk-SK" altLang="zh-CN" sz="1800" b="1" kern="100" dirty="0" smtClean="0">
                <a:solidFill>
                  <a:srgbClr val="2B96CC"/>
                </a:solidFill>
                <a:effectLst/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 LED stále svieti</a:t>
            </a:r>
            <a:r>
              <a:rPr lang="en-US" altLang="zh-CN" sz="1800" b="1" kern="100" dirty="0" smtClean="0">
                <a:solidFill>
                  <a:srgbClr val="2B96CC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:                      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Naša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inovatívna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ochrana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znižuje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výkon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pri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zistení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preťaženia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udržiava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LED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svetlo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v zapnutom stave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zároveň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ho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mierne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stlmuje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 To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zvyšuje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spoľahlivosť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LED 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osvetlenia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svetelných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aplikácií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</a:t>
            </a:r>
            <a:endParaRPr lang="sk-SK" altLang="zh-CN" sz="1800" kern="100" dirty="0" smtClean="0">
              <a:latin typeface="Candara Light" pitchFamily="34" charset="0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sk-SK" altLang="zh-CN" sz="1800" b="1" kern="100" dirty="0" smtClean="0">
                <a:solidFill>
                  <a:srgbClr val="2B96CC"/>
                </a:solidFill>
                <a:effectLst/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Menej náročná údržba</a:t>
            </a:r>
            <a:r>
              <a:rPr lang="en-US" altLang="zh-CN" sz="1800" b="1" kern="100" dirty="0" smtClean="0">
                <a:solidFill>
                  <a:srgbClr val="2B96CC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:                           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Táto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funkcia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ponúka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potenciálne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„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bezúdržbové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“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riešenie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(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pomocou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výstupn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ého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paraleln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ého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pripojen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ia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),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čím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šetrí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náklady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servis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</a:t>
            </a:r>
            <a:endParaRPr lang="zh-CN" altLang="en-US" dirty="0">
              <a:latin typeface="Candara Light" pitchFamily="34" charset="0"/>
            </a:endParaRPr>
          </a:p>
        </p:txBody>
      </p:sp>
      <p:pic>
        <p:nvPicPr>
          <p:cNvPr id="2" name="Picture 4"/>
          <p:cNvPicPr/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18248"/>
          <a:stretch>
            <a:fillRect/>
          </a:stretch>
        </p:blipFill>
        <p:spPr bwMode="auto">
          <a:xfrm>
            <a:off x="6638290" y="1903095"/>
            <a:ext cx="4206240" cy="42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等腰三角形 5"/>
          <p:cNvSpPr/>
          <p:nvPr>
            <p:custDataLst>
              <p:tags r:id="rId6"/>
            </p:custDataLst>
          </p:nvPr>
        </p:nvSpPr>
        <p:spPr>
          <a:xfrm rot="5400000">
            <a:off x="1291735" y="3221602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>
            <p:custDataLst>
              <p:tags r:id="rId7"/>
            </p:custDataLst>
          </p:nvPr>
        </p:nvSpPr>
        <p:spPr>
          <a:xfrm rot="5400000">
            <a:off x="1291733" y="4812796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336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6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65" y="1762125"/>
            <a:ext cx="6431915" cy="27882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组合 48"/>
          <p:cNvGrpSpPr/>
          <p:nvPr/>
        </p:nvGrpSpPr>
        <p:grpSpPr>
          <a:xfrm>
            <a:off x="-33994" y="499125"/>
            <a:ext cx="12238634" cy="5921019"/>
            <a:chOff x="-33994" y="499125"/>
            <a:chExt cx="12238634" cy="5921019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981000" y="499125"/>
              <a:ext cx="8223640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1461546" y="6215751"/>
              <a:ext cx="194079" cy="204393"/>
              <a:chOff x="11470877" y="363591"/>
              <a:chExt cx="194079" cy="204393"/>
            </a:xfrm>
          </p:grpSpPr>
          <p:sp>
            <p:nvSpPr>
              <p:cNvPr id="82" name="椭圆 81"/>
              <p:cNvSpPr>
                <a:spLocks noChangeAspect="1"/>
              </p:cNvSpPr>
              <p:nvPr/>
            </p:nvSpPr>
            <p:spPr>
              <a:xfrm>
                <a:off x="11470877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3" name="椭圆 82"/>
              <p:cNvSpPr>
                <a:spLocks noChangeAspect="1"/>
              </p:cNvSpPr>
              <p:nvPr/>
            </p:nvSpPr>
            <p:spPr>
              <a:xfrm>
                <a:off x="11539539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4" name="椭圆 83"/>
              <p:cNvSpPr>
                <a:spLocks noChangeAspect="1"/>
              </p:cNvSpPr>
              <p:nvPr/>
            </p:nvSpPr>
            <p:spPr>
              <a:xfrm>
                <a:off x="11608201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5" name="椭圆 84"/>
              <p:cNvSpPr>
                <a:spLocks noChangeAspect="1"/>
              </p:cNvSpPr>
              <p:nvPr/>
            </p:nvSpPr>
            <p:spPr>
              <a:xfrm>
                <a:off x="11470877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6" name="椭圆 85"/>
              <p:cNvSpPr>
                <a:spLocks noChangeAspect="1"/>
              </p:cNvSpPr>
              <p:nvPr/>
            </p:nvSpPr>
            <p:spPr>
              <a:xfrm>
                <a:off x="11539539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7" name="椭圆 86"/>
              <p:cNvSpPr>
                <a:spLocks noChangeAspect="1"/>
              </p:cNvSpPr>
              <p:nvPr/>
            </p:nvSpPr>
            <p:spPr>
              <a:xfrm>
                <a:off x="11608201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/>
            </p:nvSpPr>
            <p:spPr>
              <a:xfrm>
                <a:off x="11470877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9" name="椭圆 88"/>
              <p:cNvSpPr>
                <a:spLocks noChangeAspect="1"/>
              </p:cNvSpPr>
              <p:nvPr/>
            </p:nvSpPr>
            <p:spPr>
              <a:xfrm>
                <a:off x="11539539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/>
            </p:nvSpPr>
            <p:spPr>
              <a:xfrm>
                <a:off x="11608201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79" name="直接连接符 78"/>
            <p:cNvCxnSpPr/>
            <p:nvPr/>
          </p:nvCxnSpPr>
          <p:spPr>
            <a:xfrm>
              <a:off x="-33994" y="6391925"/>
              <a:ext cx="9335977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英文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04495" y="201930"/>
            <a:ext cx="1868170" cy="59499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611495" y="800735"/>
            <a:ext cx="5686425" cy="150685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sk-SK" altLang="zh-CN" sz="4000" dirty="0" smtClean="0">
                <a:blipFill>
                  <a:blip r:embed="rId12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Nízke Prevedenie</a:t>
            </a:r>
            <a:r>
              <a:rPr lang="en-US" altLang="zh-CN" sz="4000" dirty="0">
                <a:blipFill>
                  <a:blip r:embed="rId12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/>
            </a:r>
            <a:br>
              <a:rPr lang="en-US" altLang="zh-CN" sz="4000" dirty="0">
                <a:blipFill>
                  <a:blip r:embed="rId12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</a:br>
            <a:r>
              <a:rPr lang="en-US" altLang="zh-CN" sz="4000" dirty="0">
                <a:blipFill>
                  <a:blip r:embed="rId12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      </a:t>
            </a:r>
            <a:r>
              <a:rPr lang="en-US" altLang="zh-CN" sz="4000" dirty="0" smtClean="0">
                <a:blipFill>
                  <a:blip r:embed="rId12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TLG S</a:t>
            </a:r>
            <a:r>
              <a:rPr lang="sk-SK" altLang="zh-CN" sz="4000" dirty="0" smtClean="0">
                <a:blipFill>
                  <a:blip r:embed="rId12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é</a:t>
            </a:r>
            <a:r>
              <a:rPr lang="en-US" altLang="zh-CN" sz="4000" dirty="0" err="1" smtClean="0">
                <a:blipFill>
                  <a:blip r:embed="rId12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rie</a:t>
            </a:r>
            <a:endParaRPr lang="en-US" altLang="zh-CN" sz="4000" kern="100" dirty="0">
              <a:blipFill>
                <a:blip r:embed="rId12"/>
                <a:tile tx="0" ty="6350" sx="100000" sy="100000" flip="none" algn="b"/>
              </a:blipFill>
              <a:effectLst/>
              <a:latin typeface="Arial Black" panose="020B0A04020102020204" pitchFamily="34" charset="0"/>
              <a:ea typeface="等线" panose="02010600030101010101" pitchFamily="2" charset="-122"/>
              <a:cs typeface="Arial Black" panose="020B0A04020102020204" pitchFamily="34" charset="0"/>
              <a:sym typeface="+mn-ea"/>
            </a:endParaRPr>
          </a:p>
        </p:txBody>
      </p:sp>
      <p:sp>
        <p:nvSpPr>
          <p:cNvPr id="13" name="等腰三角形 12"/>
          <p:cNvSpPr/>
          <p:nvPr>
            <p:custDataLst>
              <p:tags r:id="rId4"/>
            </p:custDataLst>
          </p:nvPr>
        </p:nvSpPr>
        <p:spPr>
          <a:xfrm rot="5400000">
            <a:off x="1225550" y="4690110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461134" y="4605655"/>
            <a:ext cx="9555627" cy="1684655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zh-CN" sz="1800" b="1" kern="100" dirty="0">
                <a:solidFill>
                  <a:srgbClr val="2B96CC"/>
                </a:solidFill>
                <a:effectLst/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18mm </a:t>
            </a:r>
            <a:r>
              <a:rPr lang="sk-SK" altLang="zh-CN" sz="1800" b="1" kern="100" dirty="0" smtClean="0">
                <a:solidFill>
                  <a:srgbClr val="2B96CC"/>
                </a:solidFill>
                <a:effectLst/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Tenké Telo</a:t>
            </a: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: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Séria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TLG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môže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pochváliť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super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tenkým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dizajnom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ktorý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je len 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18 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mm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výšku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(pre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modely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60-240W).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Táto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funkcia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uľahčuje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ľahkú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inštaláciu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do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písmen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alebo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svetelných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polí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čím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redukujú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tiene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a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tmavé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oblasti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značkách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</a:t>
            </a:r>
            <a:endParaRPr lang="sk-SK" altLang="zh-CN" sz="1800" kern="100" dirty="0" smtClean="0">
              <a:latin typeface="Candara Light" pitchFamily="34" charset="0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1800" b="1" kern="100" dirty="0" err="1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Všestranná</a:t>
            </a:r>
            <a:r>
              <a:rPr lang="en-US" altLang="zh-CN" sz="1800" b="1" kern="100" dirty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b="1" kern="100" dirty="0" err="1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aplikácia</a:t>
            </a:r>
            <a:r>
              <a:rPr lang="en-US" altLang="zh-CN" sz="1800" b="1" kern="100" dirty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: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Tenký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profil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robí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napájacie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zdroje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série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TLG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vhodnými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pre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projekty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s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obmedzeným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priestorom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a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rozširuje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možnosti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ich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použiti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rôznych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aplikáciách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</a:t>
            </a:r>
            <a:endParaRPr lang="zh-CN" altLang="zh-CN" sz="1800" kern="100" dirty="0">
              <a:effectLst/>
              <a:latin typeface="Candara Light" pitchFamily="34" charset="0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" y="1019175"/>
            <a:ext cx="3359150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等腰三角形 6"/>
          <p:cNvSpPr/>
          <p:nvPr>
            <p:custDataLst>
              <p:tags r:id="rId7"/>
            </p:custDataLst>
          </p:nvPr>
        </p:nvSpPr>
        <p:spPr>
          <a:xfrm rot="5400000">
            <a:off x="1225550" y="5544820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570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/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r="11891"/>
          <a:stretch>
            <a:fillRect/>
          </a:stretch>
        </p:blipFill>
        <p:spPr>
          <a:xfrm>
            <a:off x="6918325" y="1638300"/>
            <a:ext cx="4794250" cy="4460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组合 48"/>
          <p:cNvGrpSpPr/>
          <p:nvPr/>
        </p:nvGrpSpPr>
        <p:grpSpPr>
          <a:xfrm>
            <a:off x="-33994" y="499125"/>
            <a:ext cx="12238634" cy="5921019"/>
            <a:chOff x="-33994" y="499125"/>
            <a:chExt cx="12238634" cy="5921019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981000" y="499125"/>
              <a:ext cx="8223640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1461546" y="6215751"/>
              <a:ext cx="194079" cy="204393"/>
              <a:chOff x="11470877" y="363591"/>
              <a:chExt cx="194079" cy="204393"/>
            </a:xfrm>
          </p:grpSpPr>
          <p:sp>
            <p:nvSpPr>
              <p:cNvPr id="82" name="椭圆 81"/>
              <p:cNvSpPr>
                <a:spLocks noChangeAspect="1"/>
              </p:cNvSpPr>
              <p:nvPr/>
            </p:nvSpPr>
            <p:spPr>
              <a:xfrm>
                <a:off x="11470877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3" name="椭圆 82"/>
              <p:cNvSpPr>
                <a:spLocks noChangeAspect="1"/>
              </p:cNvSpPr>
              <p:nvPr/>
            </p:nvSpPr>
            <p:spPr>
              <a:xfrm>
                <a:off x="11539539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4" name="椭圆 83"/>
              <p:cNvSpPr>
                <a:spLocks noChangeAspect="1"/>
              </p:cNvSpPr>
              <p:nvPr/>
            </p:nvSpPr>
            <p:spPr>
              <a:xfrm>
                <a:off x="11608201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5" name="椭圆 84"/>
              <p:cNvSpPr>
                <a:spLocks noChangeAspect="1"/>
              </p:cNvSpPr>
              <p:nvPr/>
            </p:nvSpPr>
            <p:spPr>
              <a:xfrm>
                <a:off x="11470877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6" name="椭圆 85"/>
              <p:cNvSpPr>
                <a:spLocks noChangeAspect="1"/>
              </p:cNvSpPr>
              <p:nvPr/>
            </p:nvSpPr>
            <p:spPr>
              <a:xfrm>
                <a:off x="11539539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7" name="椭圆 86"/>
              <p:cNvSpPr>
                <a:spLocks noChangeAspect="1"/>
              </p:cNvSpPr>
              <p:nvPr/>
            </p:nvSpPr>
            <p:spPr>
              <a:xfrm>
                <a:off x="11608201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/>
            </p:nvSpPr>
            <p:spPr>
              <a:xfrm>
                <a:off x="11470877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9" name="椭圆 88"/>
              <p:cNvSpPr>
                <a:spLocks noChangeAspect="1"/>
              </p:cNvSpPr>
              <p:nvPr/>
            </p:nvSpPr>
            <p:spPr>
              <a:xfrm>
                <a:off x="11539539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/>
            </p:nvSpPr>
            <p:spPr>
              <a:xfrm>
                <a:off x="11608201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79" name="直接连接符 78"/>
            <p:cNvCxnSpPr/>
            <p:nvPr/>
          </p:nvCxnSpPr>
          <p:spPr>
            <a:xfrm>
              <a:off x="-33994" y="6391925"/>
              <a:ext cx="9335977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英文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04495" y="201930"/>
            <a:ext cx="1868170" cy="59499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849120" y="996555"/>
            <a:ext cx="9933940" cy="150685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l"/>
            <a:r>
              <a:rPr lang="sk-SK" altLang="zh-CN" sz="4000" dirty="0" smtClean="0">
                <a:blipFill>
                  <a:blip r:embed="rId12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Zvýšená IP Ochrana </a:t>
            </a:r>
            <a:r>
              <a:rPr lang="en-US" altLang="zh-CN" sz="4000" dirty="0" smtClean="0">
                <a:blipFill>
                  <a:blip r:embed="rId12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(IP68</a:t>
            </a:r>
            <a:r>
              <a:rPr lang="en-US" altLang="zh-CN" sz="4000" dirty="0">
                <a:blipFill>
                  <a:blip r:embed="rId12"/>
                  <a:tile tx="0" ty="6350" sx="100000" sy="100000" flip="none" algn="b"/>
                </a:blipFill>
                <a:effectLst/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)</a:t>
            </a:r>
            <a:endParaRPr lang="en-US" altLang="zh-CN" sz="4000" kern="100" dirty="0">
              <a:blipFill>
                <a:blip r:embed="rId12"/>
                <a:tile tx="0" ty="6350" sx="100000" sy="100000" flip="none" algn="b"/>
              </a:blipFill>
              <a:effectLst/>
              <a:latin typeface="Arial Black" panose="020B0A04020102020204" pitchFamily="34" charset="0"/>
              <a:ea typeface="等线" panose="02010600030101010101" pitchFamily="2" charset="-122"/>
              <a:cs typeface="Arial Black" panose="020B0A04020102020204" pitchFamily="34" charset="0"/>
              <a:sym typeface="+mn-ea"/>
            </a:endParaRPr>
          </a:p>
        </p:txBody>
      </p:sp>
      <p:sp>
        <p:nvSpPr>
          <p:cNvPr id="12" name="等腰三角形 11"/>
          <p:cNvSpPr/>
          <p:nvPr>
            <p:custDataLst>
              <p:tags r:id="rId4"/>
            </p:custDataLst>
          </p:nvPr>
        </p:nvSpPr>
        <p:spPr>
          <a:xfrm rot="5400000">
            <a:off x="1287219" y="2065979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>
            <p:custDataLst>
              <p:tags r:id="rId5"/>
            </p:custDataLst>
          </p:nvPr>
        </p:nvSpPr>
        <p:spPr>
          <a:xfrm rot="5400000">
            <a:off x="1310714" y="3441065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>
            <p:custDataLst>
              <p:tags r:id="rId6"/>
            </p:custDataLst>
          </p:nvPr>
        </p:nvSpPr>
        <p:spPr>
          <a:xfrm rot="5400000">
            <a:off x="1288489" y="4799330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1503045" y="1989486"/>
            <a:ext cx="5197475" cy="41046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altLang="zh-CN" sz="1800" b="1" kern="100" dirty="0" smtClean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Vylepšená vodeodolnosť</a:t>
            </a:r>
            <a:r>
              <a:rPr lang="en-US" altLang="zh-CN" sz="1800" b="1" kern="100" dirty="0" smtClean="0">
                <a:solidFill>
                  <a:srgbClr val="2B96CC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:                                  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Napájacie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zdroje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série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TLG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ponúkajú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vyššie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hodnot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y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IP (IP68) v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porovnaní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s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bežnými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produktmi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IP67. To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dosahuje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vďaka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jedinečnej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štruktúre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tela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a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procesu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zalievania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 </a:t>
            </a:r>
            <a:r>
              <a:rPr lang="en-US" altLang="zh-CN" sz="1800" kern="100" dirty="0" smtClean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 </a:t>
            </a:r>
            <a:endParaRPr lang="zh-CN" altLang="zh-CN" sz="1800" kern="100" dirty="0" smtClean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sk-SK" altLang="zh-CN" sz="1800" b="1" kern="100" dirty="0" smtClean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Väčšia ochrana komponentov</a:t>
            </a:r>
            <a:r>
              <a:rPr lang="en-US" altLang="zh-CN" sz="1800" b="1" kern="100" dirty="0" smtClean="0">
                <a:solidFill>
                  <a:srgbClr val="2B96CC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:                                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Vstupné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a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výstupné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vodiče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vychádzajú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z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tej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istej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strany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zdroja a jeho postupným zalievaním 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živic</a:t>
            </a:r>
            <a:r>
              <a:rPr lang="sk-SK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ou</a:t>
            </a:r>
            <a:r>
              <a:rPr lang="sk-SK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sa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minimalizujú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vzduchové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bubliny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okolo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komponentov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čím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zvyšuje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spoľahlivosť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</a:t>
            </a:r>
            <a:endParaRPr lang="sk-SK" altLang="zh-CN" sz="1800" kern="100" dirty="0" smtClean="0">
              <a:latin typeface="Candara Light" pitchFamily="34" charset="0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1800" b="1" kern="100" dirty="0" err="1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Nové</a:t>
            </a:r>
            <a:r>
              <a:rPr lang="en-US" altLang="zh-CN" sz="1800" b="1" kern="100" dirty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b="1" kern="100" dirty="0" err="1" smtClean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príležitosti</a:t>
            </a:r>
            <a:r>
              <a:rPr lang="en-US" altLang="zh-CN" sz="1800" b="1" kern="100" dirty="0" smtClean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sk-SK" altLang="zh-CN" sz="1800" b="1" kern="100" dirty="0" smtClean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 trhu</a:t>
            </a:r>
            <a:r>
              <a:rPr lang="en-US" altLang="zh-CN" sz="1800" b="1" kern="100" dirty="0" smtClean="0">
                <a:solidFill>
                  <a:srgbClr val="2B96CC"/>
                </a:solidFill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:                                         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Stupeň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krytia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IP68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otvára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dvere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aplikáciám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vyžadujúcim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vynikajúcu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vodotesnosť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ako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sú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vodné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pramene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a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bazény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, a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zároveň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znižuje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poruchy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v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bežných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vonkajších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prostrediach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</a:t>
            </a:r>
            <a:endParaRPr lang="zh-CN" altLang="en-US" dirty="0">
              <a:latin typeface="Candara Light" pitchFamily="34" charset="0"/>
            </a:endParaRPr>
          </a:p>
        </p:txBody>
      </p:sp>
    </p:spTree>
  </p:cSld>
  <p:clrMapOvr>
    <a:masterClrMapping/>
  </p:clrMapOvr>
  <p:transition spd="slow" advTm="1554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6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53770" y="1241425"/>
            <a:ext cx="10406380" cy="1388745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54405" y="1241425"/>
            <a:ext cx="10405745" cy="1393190"/>
          </a:xfrm>
          <a:prstGeom prst="rect">
            <a:avLst/>
          </a:prstGeom>
          <a:blipFill>
            <a:blip r:embed="rId21"/>
            <a:stretch>
              <a:fillRect l="-50000" t="-30000"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435985" y="1438275"/>
            <a:ext cx="5735955" cy="117348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>
            <a:noAutofit/>
          </a:bodyPr>
          <a:lstStyle/>
          <a:p>
            <a:pPr algn="ctr"/>
            <a:r>
              <a:rPr lang="sk-SK" altLang="zh-CN" sz="6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Záver</a:t>
            </a:r>
            <a:endParaRPr lang="en-US" altLang="zh-CN" sz="6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557654" y="3058795"/>
            <a:ext cx="9530555" cy="18719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 </a:t>
            </a:r>
            <a:r>
              <a:rPr lang="en-US" altLang="zh-CN" sz="1800" kern="100" dirty="0" err="1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záver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naše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napájacie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zdroje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Hyrite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LED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série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TLG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predstavujú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prevratné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funkcie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pre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aplikácie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LED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osvetlenia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vrátane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flexibility „</a:t>
            </a:r>
            <a:r>
              <a:rPr lang="en-US" altLang="zh-CN" sz="1800" b="1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Star-Link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“,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ochrany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„</a:t>
            </a:r>
            <a:r>
              <a:rPr lang="sk-SK" altLang="zh-CN" sz="1800" b="1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Nikdy nevypne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“, </a:t>
            </a:r>
            <a:r>
              <a:rPr lang="en-US" altLang="zh-CN" sz="1800" b="1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tenkého</a:t>
            </a:r>
            <a:r>
              <a:rPr lang="en-US" altLang="zh-CN" sz="1800" b="1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b="1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dizajnu</a:t>
            </a:r>
            <a:r>
              <a:rPr lang="en-US" altLang="zh-CN" sz="1800" b="1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pre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všestranné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umiestnenie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a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vylepšeného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krytia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b="1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IP68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Tieto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inovácie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zaisťujú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vynikajúci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výkon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a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spoľahlivosť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pre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širokú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škálu</a:t>
            </a:r>
            <a:r>
              <a:rPr lang="en-US" altLang="zh-CN" sz="1800" kern="100" dirty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kern="100" dirty="0" err="1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projektov</a:t>
            </a:r>
            <a:r>
              <a:rPr lang="en-US" altLang="zh-CN" sz="1800" kern="100" dirty="0" smtClean="0">
                <a:latin typeface="Candara Light" pitchFamily="34" charset="0"/>
                <a:ea typeface="等线" panose="02010600030101010101" pitchFamily="2" charset="-122"/>
                <a:cs typeface="Times New Roman" panose="02020603050405020304" charset="0"/>
              </a:rPr>
              <a:t>.</a:t>
            </a:r>
            <a:endParaRPr lang="sk-SK" altLang="zh-CN" sz="1800" kern="100" dirty="0" smtClean="0">
              <a:latin typeface="Candara Light" pitchFamily="34" charset="0"/>
              <a:ea typeface="等线" panose="02010600030101010101" pitchFamily="2" charset="-122"/>
              <a:cs typeface="Times New Roman" panose="02020603050405020304" charset="0"/>
            </a:endParaRPr>
          </a:p>
          <a:p>
            <a:endParaRPr lang="zh-CN" altLang="en-US" dirty="0"/>
          </a:p>
        </p:txBody>
      </p:sp>
      <p:pic>
        <p:nvPicPr>
          <p:cNvPr id="4" name="图片 3" descr="英文logo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04495" y="201930"/>
            <a:ext cx="1868170" cy="594995"/>
          </a:xfrm>
          <a:prstGeom prst="rect">
            <a:avLst/>
          </a:prstGeom>
        </p:spPr>
      </p:pic>
      <p:sp>
        <p:nvSpPr>
          <p:cNvPr id="15" name="等腰三角形 14"/>
          <p:cNvSpPr/>
          <p:nvPr>
            <p:custDataLst>
              <p:tags r:id="rId6"/>
            </p:custDataLst>
          </p:nvPr>
        </p:nvSpPr>
        <p:spPr>
          <a:xfrm rot="5400000">
            <a:off x="1361683" y="3209096"/>
            <a:ext cx="173355" cy="14922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-33994" y="499125"/>
            <a:ext cx="12238634" cy="5921019"/>
            <a:chOff x="-33994" y="499125"/>
            <a:chExt cx="12238634" cy="5921019"/>
          </a:xfrm>
        </p:grpSpPr>
        <p:cxnSp>
          <p:nvCxnSpPr>
            <p:cNvPr id="74" name="直接连接符 73"/>
            <p:cNvCxnSpPr/>
            <p:nvPr>
              <p:custDataLst>
                <p:tags r:id="rId7"/>
              </p:custDataLst>
            </p:nvPr>
          </p:nvCxnSpPr>
          <p:spPr>
            <a:xfrm>
              <a:off x="3981000" y="499125"/>
              <a:ext cx="8223640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1461546" y="6215751"/>
              <a:ext cx="194079" cy="204393"/>
              <a:chOff x="11470877" y="363591"/>
              <a:chExt cx="194079" cy="204393"/>
            </a:xfrm>
          </p:grpSpPr>
          <p:sp>
            <p:nvSpPr>
              <p:cNvPr id="82" name="椭圆 81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1470877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3" name="椭圆 8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1539539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4" name="椭圆 83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1608201" y="363591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5" name="椭圆 84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1470877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6" name="椭圆 8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1539539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7" name="椭圆 86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11608201" y="437410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11470877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89" name="椭圆 8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1539539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1608201" y="511229"/>
                <a:ext cx="56755" cy="56755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79" name="直接连接符 78"/>
            <p:cNvCxnSpPr/>
            <p:nvPr>
              <p:custDataLst>
                <p:tags r:id="rId8"/>
              </p:custDataLst>
            </p:nvPr>
          </p:nvCxnSpPr>
          <p:spPr>
            <a:xfrm>
              <a:off x="-33994" y="6391925"/>
              <a:ext cx="9335977" cy="0"/>
            </a:xfrm>
            <a:prstGeom prst="line">
              <a:avLst/>
            </a:prstGeom>
            <a:ln w="127000">
              <a:gradFill flip="none" rotWithShape="1">
                <a:gsLst>
                  <a:gs pos="0">
                    <a:srgbClr val="2D7CDB"/>
                  </a:gs>
                  <a:gs pos="100000">
                    <a:srgbClr val="2D7CD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 advTm="27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11462}"/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11462}"/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114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11462}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11462}"/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1146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11462}"/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11462}"/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11462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11462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438</Words>
  <Application>Microsoft Office PowerPoint</Application>
  <PresentationFormat>Custom</PresentationFormat>
  <Paragraphs>38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主题​​</vt:lpstr>
      <vt:lpstr>PowerPoint Presentation</vt:lpstr>
      <vt:lpstr>Pozrite si v krátkosti špeciálne funkcie napájacích zdrojov TLG série.   Tieto inovácie sú navrhnuté tak, aby poskytovali vylepšené riešenia LED osvetlenia pre rôzne aplikácie. Poďme sa na to pozrieť. </vt:lpstr>
      <vt:lpstr>Star-Link Napájacie Zdroje</vt:lpstr>
      <vt:lpstr>Star-Link Napájacie Zdroje</vt:lpstr>
      <vt:lpstr>Star-Link Power Supplies</vt:lpstr>
      <vt:lpstr>„Nikdy Nevypne" Funkcia</vt:lpstr>
      <vt:lpstr>Nízke Prevedenie       TLG Série</vt:lpstr>
      <vt:lpstr>Zvýšená IP Ochrana (IP68)</vt:lpstr>
      <vt:lpstr>Záver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外销部-徐颖仪</dc:creator>
  <cp:lastModifiedBy>Asus</cp:lastModifiedBy>
  <cp:revision>24</cp:revision>
  <dcterms:created xsi:type="dcterms:W3CDTF">2023-08-29T12:35:31Z</dcterms:created>
  <dcterms:modified xsi:type="dcterms:W3CDTF">2023-10-19T10:38:18Z</dcterms:modified>
</cp:coreProperties>
</file>